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4"/>
  </p:notesMasterIdLst>
  <p:sldIdLst>
    <p:sldId id="256" r:id="rId5"/>
    <p:sldId id="556" r:id="rId6"/>
    <p:sldId id="606" r:id="rId7"/>
    <p:sldId id="678"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79" r:id="rId44"/>
    <p:sldId id="644" r:id="rId45"/>
    <p:sldId id="645" r:id="rId46"/>
    <p:sldId id="646" r:id="rId47"/>
    <p:sldId id="647" r:id="rId48"/>
    <p:sldId id="681" r:id="rId49"/>
    <p:sldId id="680" r:id="rId50"/>
    <p:sldId id="650" r:id="rId51"/>
    <p:sldId id="651" r:id="rId52"/>
    <p:sldId id="652" r:id="rId53"/>
    <p:sldId id="685" r:id="rId54"/>
    <p:sldId id="654" r:id="rId55"/>
    <p:sldId id="655" r:id="rId56"/>
    <p:sldId id="656" r:id="rId57"/>
    <p:sldId id="657" r:id="rId58"/>
    <p:sldId id="658" r:id="rId59"/>
    <p:sldId id="683" r:id="rId60"/>
    <p:sldId id="682" r:id="rId61"/>
    <p:sldId id="661" r:id="rId62"/>
    <p:sldId id="662" r:id="rId63"/>
    <p:sldId id="663" r:id="rId64"/>
    <p:sldId id="664" r:id="rId65"/>
    <p:sldId id="665" r:id="rId66"/>
    <p:sldId id="686" r:id="rId67"/>
    <p:sldId id="667" r:id="rId68"/>
    <p:sldId id="687" r:id="rId69"/>
    <p:sldId id="688" r:id="rId70"/>
    <p:sldId id="689" r:id="rId71"/>
    <p:sldId id="670" r:id="rId72"/>
    <p:sldId id="690" r:id="rId73"/>
    <p:sldId id="672" r:id="rId74"/>
    <p:sldId id="673" r:id="rId75"/>
    <p:sldId id="674" r:id="rId76"/>
    <p:sldId id="684" r:id="rId77"/>
    <p:sldId id="676" r:id="rId78"/>
    <p:sldId id="677" r:id="rId79"/>
    <p:sldId id="604" r:id="rId80"/>
    <p:sldId id="605" r:id="rId81"/>
    <p:sldId id="495" r:id="rId82"/>
    <p:sldId id="454"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79"/>
            <p14:sldId id="644"/>
            <p14:sldId id="645"/>
            <p14:sldId id="646"/>
            <p14:sldId id="647"/>
            <p14:sldId id="681"/>
            <p14:sldId id="680"/>
            <p14:sldId id="650"/>
            <p14:sldId id="651"/>
            <p14:sldId id="652"/>
            <p14:sldId id="685"/>
            <p14:sldId id="654"/>
            <p14:sldId id="655"/>
            <p14:sldId id="656"/>
            <p14:sldId id="657"/>
            <p14:sldId id="658"/>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62481" autoAdjust="0"/>
  </p:normalViewPr>
  <p:slideViewPr>
    <p:cSldViewPr snapToGrid="0">
      <p:cViewPr varScale="1">
        <p:scale>
          <a:sx n="69" d="100"/>
          <a:sy n="69" d="100"/>
        </p:scale>
        <p:origin x="2264" y="17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notesMaster" Target="notesMasters/notesMaster1.xml"/><Relationship Id="rId85" Type="http://schemas.openxmlformats.org/officeDocument/2006/relationships/commentAuthors" Target="commentAuthors.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1/6/16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4" Type="http://schemas.openxmlformats.org/officeDocument/2006/relationships/hyperlink" Target="http://msdn.microsoft.com/en-us/library/dd135726.aspx" TargetMode="External"/><Relationship Id="rId5" Type="http://schemas.openxmlformats.org/officeDocument/2006/relationships/hyperlink" Target="http://msdn.microsoft.com/en-us/library/dd179467.aspx"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4" Type="http://schemas.openxmlformats.org/officeDocument/2006/relationships/hyperlink" Target="http://msdn.microsoft.com/en-us/library/ee691975.aspx"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4" Type="http://schemas.openxmlformats.org/officeDocument/2006/relationships/hyperlink" Target="http://msdn.microsoft.com/en-us/library/dd179451.aspx" TargetMode="External"/><Relationship Id="rId5" Type="http://schemas.openxmlformats.org/officeDocument/2006/relationships/hyperlink" Target="http://msdn.microsoft.com/en-us/library/ee691975.aspx"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2)</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167890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smtClean="0"/>
              <a:t>Demo 3)</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28451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err="1" smtClean="0"/>
              <a:t>SnapShot</a:t>
            </a:r>
            <a:r>
              <a:rPr lang="en-NZ" dirty="0" smtClean="0"/>
              <a: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err="1" smtClean="0"/>
              <a:t>MyGroup</a:t>
            </a:r>
            <a:r>
              <a:rPr lang="en-NZ" i="1" dirty="0" smtClean="0"/>
              <a:t>/</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a:t>
            </a:r>
            <a:r>
              <a:rPr lang="en-NZ" dirty="0" err="1" smtClean="0"/>
              <a:t>MyGroup</a:t>
            </a:r>
            <a:r>
              <a:rPr lang="en-NZ" dirty="0" smtClean="0"/>
              <a:t>/MyBlob1 and </a:t>
            </a:r>
            <a:r>
              <a:rPr lang="en-NZ" dirty="0" err="1" smtClean="0"/>
              <a:t>MyGroup</a:t>
            </a:r>
            <a:r>
              <a:rPr lang="en-NZ" dirty="0" smtClean="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smtClean="0"/>
              <a:t>MyGroup</a:t>
            </a:r>
            <a:r>
              <a:rPr lang="en-NZ" dirty="0" smtClean="0"/>
              <a:t>/.</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19</a:t>
            </a:fld>
            <a:endParaRPr lang="en-US" dirty="0"/>
          </a:p>
        </p:txBody>
      </p:sp>
    </p:spTree>
    <p:extLst>
      <p:ext uri="{BB962C8B-B14F-4D97-AF65-F5344CB8AC3E}">
        <p14:creationId xmlns:p14="http://schemas.microsoft.com/office/powerpoint/2010/main" val="69975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285903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a:t>
            </a:r>
            <a:r>
              <a:rPr lang="en-US" sz="1600" b="1" dirty="0" smtClean="0"/>
              <a:t>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25</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a:t>
            </a:r>
            <a:r>
              <a:rPr lang="en-US" sz="1600" b="1" dirty="0" smtClean="0"/>
              <a:t>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NZ" dirty="0" smtClean="0"/>
              <a:t>Shared </a:t>
            </a:r>
            <a:r>
              <a:rPr lang="en-NZ" dirty="0" smtClean="0"/>
              <a:t>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NZ" dirty="0" smtClean="0"/>
              <a:t>Shared </a:t>
            </a:r>
            <a:r>
              <a:rPr lang="en-NZ" dirty="0" smtClean="0"/>
              <a:t>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70768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NZ" dirty="0" smtClean="0"/>
              <a:t>Shared </a:t>
            </a:r>
            <a:r>
              <a:rPr lang="en-NZ" dirty="0" smtClean="0"/>
              <a:t>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Preparation material: </a:t>
            </a:r>
            <a:r>
              <a:rPr lang="en-US" sz="1200" dirty="0" smtClean="0">
                <a:solidFill>
                  <a:srgbClr val="FFFFFF"/>
                </a:solidFill>
              </a:rPr>
              <a:t>“Microsoft Azure Storage: A Highly Available Cloud Storage Service with Strong Consistency”,  ACM Symposium on Operating System Principals (SOSP), Oct. 2011 </a:t>
            </a:r>
            <a:r>
              <a:rPr lang="en-US" dirty="0" smtClean="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798826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4)</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t>
            </a:r>
            <a:r>
              <a:rPr lang="en-US" noProof="0" dirty="0" smtClean="0"/>
              <a:t>Files</a:t>
            </a:r>
            <a:r>
              <a:rPr lang="en-US" dirty="0" smtClean="0"/>
              <a:t> is a relatively new</a:t>
            </a:r>
            <a:r>
              <a:rPr lang="en-US" baseline="0" dirty="0" smtClean="0"/>
              <a:t> Azure Storage Service which supports the SMB 2.1 protocol which for instance enables migration of legacy applications direct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370337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a:t>
            </a:r>
            <a:r>
              <a:rPr lang="sv-SE" dirty="0" err="1" smtClean="0"/>
              <a:t>intent</a:t>
            </a:r>
            <a:r>
              <a:rPr lang="sv-SE" dirty="0" smtClean="0"/>
              <a:t> of </a:t>
            </a:r>
            <a:r>
              <a:rPr lang="sv-SE" dirty="0" err="1" smtClean="0"/>
              <a:t>this</a:t>
            </a:r>
            <a:r>
              <a:rPr lang="sv-SE" dirty="0" smtClean="0"/>
              <a:t> </a:t>
            </a:r>
            <a:r>
              <a:rPr lang="sv-SE" dirty="0" err="1" smtClean="0"/>
              <a:t>slide</a:t>
            </a:r>
            <a:r>
              <a:rPr lang="sv-SE" dirty="0" smtClean="0"/>
              <a:t> is to </a:t>
            </a:r>
            <a:r>
              <a:rPr lang="sv-SE" dirty="0" err="1" smtClean="0"/>
              <a:t>provide</a:t>
            </a:r>
            <a:r>
              <a:rPr lang="sv-SE" dirty="0" smtClean="0"/>
              <a:t> an </a:t>
            </a:r>
            <a:r>
              <a:rPr lang="sv-SE" dirty="0" err="1" smtClean="0"/>
              <a:t>overwhelming</a:t>
            </a:r>
            <a:r>
              <a:rPr lang="sv-SE" baseline="0" dirty="0" smtClean="0"/>
              <a:t> </a:t>
            </a:r>
            <a:r>
              <a:rPr lang="sv-SE" baseline="0" dirty="0" err="1" smtClean="0"/>
              <a:t>amount</a:t>
            </a:r>
            <a:r>
              <a:rPr lang="sv-SE" baseline="0" dirty="0" smtClean="0"/>
              <a:t> of information! Do not go </a:t>
            </a:r>
            <a:r>
              <a:rPr lang="sv-SE" baseline="0" dirty="0" err="1" smtClean="0"/>
              <a:t>through</a:t>
            </a:r>
            <a:r>
              <a:rPr lang="sv-SE" baseline="0" dirty="0" smtClean="0"/>
              <a:t> </a:t>
            </a:r>
            <a:r>
              <a:rPr lang="sv-SE" baseline="0" dirty="0" err="1" smtClean="0"/>
              <a:t>this</a:t>
            </a:r>
            <a:r>
              <a:rPr lang="sv-SE" baseline="0" dirty="0" smtClean="0"/>
              <a:t> in </a:t>
            </a:r>
            <a:r>
              <a:rPr lang="sv-SE" baseline="0" dirty="0" err="1" smtClean="0"/>
              <a:t>detail</a:t>
            </a:r>
            <a:r>
              <a:rPr lang="sv-SE" baseline="0" dirty="0" smtClean="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Storing</a:t>
            </a:r>
            <a:r>
              <a:rPr lang="sv-SE" baseline="0" dirty="0" smtClean="0"/>
              <a:t> files in the Cloud is perhaps the most fundamental of jobs. In Azure Storage you can store both individual files and VHD drives used to back harddisks on Virtual Machines.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smtClean="0"/>
              <a:t> Share data across VMs and applications: Multiple writers, multiple readers using standard file system semantics.</a:t>
            </a:r>
          </a:p>
          <a:p>
            <a:pPr>
              <a:buFont typeface="Arial" panose="020B0604020202020204" pitchFamily="34" charset="0"/>
              <a:buChar char="•"/>
            </a:pPr>
            <a:r>
              <a:rPr lang="en-US" dirty="0" smtClean="0"/>
              <a:t> Share settings throughout services: VMs can read settings and files from a common, shared location.  These can be updated externally via REST.</a:t>
            </a:r>
          </a:p>
          <a:p>
            <a:pPr>
              <a:buFont typeface="Arial" panose="020B0604020202020204" pitchFamily="34" charset="0"/>
              <a:buChar char="•"/>
            </a:pPr>
            <a:r>
              <a:rPr lang="en-US" dirty="0" smtClean="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Azure Queues</a:t>
            </a:r>
            <a:r>
              <a:rPr lang="sv-SE" baseline="0" dirty="0" smtClean="0"/>
              <a:t> is a very straight forward yet feature rich mechanism in Azure Storage for queueing of workloads for asynchronous batch/backend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Queues provide buffering to absorb traffic bursts and reduce the impact of individual component failures. </a:t>
            </a:r>
            <a:endParaRPr lang="en-US" dirty="0" smtClean="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47</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smtClean="0"/>
              <a:t>Use</a:t>
            </a:r>
            <a:r>
              <a:rPr lang="sv-SE" noProof="0" dirty="0" smtClean="0"/>
              <a:t> a </a:t>
            </a:r>
            <a:r>
              <a:rPr lang="sv-SE" noProof="0" dirty="0" err="1" smtClean="0"/>
              <a:t>queue</a:t>
            </a:r>
            <a:r>
              <a:rPr lang="sv-SE" noProof="0" dirty="0" smtClean="0"/>
              <a:t> to make a web form submission faster.</a:t>
            </a:r>
            <a:endParaRPr lang="en-US" noProof="0" dirty="0" smtClean="0"/>
          </a:p>
          <a:p>
            <a:endParaRPr lang="sv-SE" noProof="0" dirty="0" smtClean="0"/>
          </a:p>
          <a:p>
            <a:r>
              <a:rPr lang="sv-SE" noProof="0" dirty="0" err="1" smtClean="0"/>
              <a:t>Here</a:t>
            </a:r>
            <a:r>
              <a:rPr lang="sv-SE" noProof="0" dirty="0" smtClean="0"/>
              <a:t> is a list of</a:t>
            </a:r>
            <a:r>
              <a:rPr lang="sv-SE" baseline="0" noProof="0" dirty="0" smtClean="0"/>
              <a:t> </a:t>
            </a:r>
            <a:r>
              <a:rPr lang="sv-SE" baseline="0" noProof="0" dirty="0" err="1" smtClean="0"/>
              <a:t>available</a:t>
            </a:r>
            <a:r>
              <a:rPr lang="sv-SE" baseline="0" noProof="0" dirty="0" smtClean="0"/>
              <a:t> Azure Storage Explorers:</a:t>
            </a:r>
            <a:endParaRPr lang="en-US" noProof="0" dirty="0" smtClean="0"/>
          </a:p>
          <a:p>
            <a:r>
              <a:rPr lang="en-US" noProof="0" dirty="0" smtClean="0"/>
              <a:t>http://blogs.msdn.com/b/windowsazurestorage/archive/2014/03/11/windows-azure-storage-explorers-2014.aspx</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389968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that there are two</a:t>
            </a:r>
            <a:r>
              <a:rPr lang="en-US" b="0" baseline="0" dirty="0" smtClean="0"/>
              <a:t> </a:t>
            </a:r>
            <a:r>
              <a:rPr lang="en-US" b="0" dirty="0" smtClean="0"/>
              <a:t>blob types</a:t>
            </a:r>
          </a:p>
          <a:p>
            <a:endParaRPr lang="en-US" b="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5)</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96932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Storage</a:t>
            </a:r>
            <a:r>
              <a:rPr lang="sv-SE" baseline="0" dirty="0" smtClean="0"/>
              <a:t> Tables is a Big Table NOSQL style Entity Store in Azure. The mindset here is to think Entities and not a relational data storage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err="1" smtClean="0"/>
              <a:t>Storage</a:t>
            </a:r>
            <a:r>
              <a:rPr lang="sv-SE" baseline="0" dirty="0" smtClean="0"/>
              <a:t> </a:t>
            </a:r>
            <a:r>
              <a:rPr lang="sv-SE" baseline="0" dirty="0" err="1" smtClean="0"/>
              <a:t>Tables</a:t>
            </a:r>
            <a:r>
              <a:rPr lang="sv-SE" baseline="0" dirty="0" smtClean="0"/>
              <a:t> is a Big Table NOSQL style </a:t>
            </a:r>
            <a:r>
              <a:rPr lang="sv-SE" baseline="0" dirty="0" err="1" smtClean="0"/>
              <a:t>Entity</a:t>
            </a:r>
            <a:r>
              <a:rPr lang="sv-SE" baseline="0" dirty="0" smtClean="0"/>
              <a:t> Store in </a:t>
            </a:r>
            <a:r>
              <a:rPr lang="sv-SE" baseline="0" dirty="0" err="1" smtClean="0"/>
              <a:t>Azure</a:t>
            </a:r>
            <a:r>
              <a:rPr lang="sv-SE" baseline="0" dirty="0" smtClean="0"/>
              <a:t>. The </a:t>
            </a:r>
            <a:r>
              <a:rPr lang="sv-SE" baseline="0" dirty="0" err="1" smtClean="0"/>
              <a:t>mindset</a:t>
            </a:r>
            <a:r>
              <a:rPr lang="sv-SE" baseline="0" dirty="0" smtClean="0"/>
              <a:t> </a:t>
            </a:r>
            <a:r>
              <a:rPr lang="sv-SE" baseline="0" dirty="0" err="1" smtClean="0"/>
              <a:t>here</a:t>
            </a:r>
            <a:r>
              <a:rPr lang="sv-SE" baseline="0" dirty="0" smtClean="0"/>
              <a:t> is to </a:t>
            </a:r>
            <a:r>
              <a:rPr lang="sv-SE" baseline="0" dirty="0" err="1" smtClean="0"/>
              <a:t>think</a:t>
            </a:r>
            <a:r>
              <a:rPr lang="sv-SE" baseline="0" dirty="0" smtClean="0"/>
              <a:t> </a:t>
            </a:r>
            <a:r>
              <a:rPr lang="sv-SE" baseline="0" dirty="0" err="1" smtClean="0"/>
              <a:t>Entities</a:t>
            </a:r>
            <a:r>
              <a:rPr lang="sv-SE" baseline="0" dirty="0" smtClean="0"/>
              <a:t> and not a </a:t>
            </a:r>
            <a:r>
              <a:rPr lang="sv-SE" baseline="0" dirty="0" err="1" smtClean="0"/>
              <a:t>relational</a:t>
            </a:r>
            <a:r>
              <a:rPr lang="sv-SE" baseline="0" dirty="0" smtClean="0"/>
              <a:t> data </a:t>
            </a:r>
            <a:r>
              <a:rPr lang="sv-SE" baseline="0" dirty="0" err="1" smtClean="0"/>
              <a:t>storage</a:t>
            </a:r>
            <a:r>
              <a:rPr lang="sv-SE" baseline="0" dirty="0" smtClean="0"/>
              <a:t> </a:t>
            </a:r>
            <a:r>
              <a:rPr lang="sv-SE" baseline="0" dirty="0" err="1" smtClean="0"/>
              <a:t>model</a:t>
            </a:r>
            <a:r>
              <a:rPr lang="sv-SE" baseline="0" dirty="0" smtClean="0"/>
              <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1353678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Speaker </a:t>
            </a:r>
            <a:r>
              <a:rPr lang="en-US" b="1" dirty="0" smtClean="0"/>
              <a:t>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first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NZ" dirty="0" smtClean="0"/>
              <a:t>Block </a:t>
            </a:r>
            <a:r>
              <a:rPr lang="en-NZ" dirty="0" smtClean="0"/>
              <a:t>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Microsoft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0" indent="0">
              <a:buFont typeface="Arial" pitchFamily="34" charset="0"/>
              <a:buNone/>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second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StorSimple</a:t>
            </a:r>
            <a:r>
              <a:rPr lang="sv-SE" baseline="0" dirty="0" smtClean="0"/>
              <a:t> is Microsofts offring in Azure </a:t>
            </a:r>
            <a:r>
              <a:rPr lang="en-US" sz="1200" kern="1200" dirty="0" smtClean="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smtClean="0">
                <a:solidFill>
                  <a:schemeClr val="bg1">
                    <a:alpha val="99000"/>
                  </a:schemeClr>
                </a:solidFill>
                <a:latin typeface="+mn-lt"/>
                <a:ea typeface="Segoe UI" pitchFamily="34" charset="0"/>
                <a:cs typeface="Segoe UI" pitchFamily="34" charset="0"/>
              </a:rPr>
              <a:t>StorSimple</a:t>
            </a:r>
            <a:r>
              <a:rPr lang="en-US" sz="1200" kern="1200" spc="-100" dirty="0" smtClean="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smtClean="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NZ" dirty="0" smtClean="0"/>
              <a:t>Page </a:t>
            </a:r>
            <a:r>
              <a:rPr lang="en-NZ" dirty="0" smtClean="0"/>
              <a:t>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4"/>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44558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34" Type="http://schemas.openxmlformats.org/officeDocument/2006/relationships/image" Target="../media/image1.png"/><Relationship Id="rId3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emf"/></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emf"/><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1.emf"/><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1.emf"/><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1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2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9.xml"/><Relationship Id="rId2" Type="http://schemas.openxmlformats.org/officeDocument/2006/relationships/notesSlide" Target="../notesSlides/notesSlide7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Data Storage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 – Containers</a:t>
            </a:r>
            <a:endParaRPr lang="en-US" dirty="0"/>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 Through Code</a:t>
            </a:r>
            <a:endParaRPr lang="en-US" dirty="0"/>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smtClean="0"/>
              <a:t>Blob Details</a:t>
            </a:r>
            <a:endParaRPr lang="en-US" dirty="0"/>
          </a:p>
        </p:txBody>
      </p:sp>
      <p:sp>
        <p:nvSpPr>
          <p:cNvPr id="5" name="Text Placeholder 4"/>
          <p:cNvSpPr>
            <a:spLocks noGrp="1"/>
          </p:cNvSpPr>
          <p:nvPr>
            <p:ph type="body" sz="quarter" idx="11"/>
          </p:nvPr>
        </p:nvSpPr>
        <p:spPr/>
        <p:txBody>
          <a:bodyPr/>
          <a:lstStyle/>
          <a:p>
            <a:r>
              <a:rPr lang="en-US" dirty="0" smtClean="0"/>
              <a:t>Associate </a:t>
            </a:r>
            <a:r>
              <a:rPr lang="en-US" dirty="0"/>
              <a:t>metadata </a:t>
            </a:r>
            <a:r>
              <a:rPr lang="en-US" dirty="0" smtClean="0"/>
              <a:t>with blob </a:t>
            </a:r>
            <a:endParaRPr lang="en-US" dirty="0"/>
          </a:p>
        </p:txBody>
      </p:sp>
    </p:spTree>
    <p:extLst>
      <p:ext uri="{BB962C8B-B14F-4D97-AF65-F5344CB8AC3E}">
        <p14:creationId xmlns:p14="http://schemas.microsoft.com/office/powerpoint/2010/main" val="14760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Blob Metadata</a:t>
            </a:r>
            <a:endParaRPr lang="en-US" dirty="0"/>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924321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a:t>
            </a:r>
            <a:r>
              <a:rPr lang="en-US" sz="3200" dirty="0" smtClean="0"/>
              <a:t>name</a:t>
            </a:r>
          </a:p>
          <a:p>
            <a:r>
              <a:rPr lang="en-US" sz="3200" dirty="0"/>
              <a:t/>
            </a:r>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smtClean="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Blob Details</a:t>
            </a:r>
            <a:endParaRPr lang="en-US" dirty="0"/>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operation takes parameters</a:t>
            </a: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710281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Files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StorSimple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sample listing</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=Tents</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	&lt;Blob&gt;&lt;</a:t>
            </a:r>
            <a:r>
              <a:rPr lang="en-NZ" sz="2400" dirty="0">
                <a:solidFill>
                  <a:schemeClr val="bg1">
                    <a:alpha val="99000"/>
                  </a:schemeClr>
                </a:solidFill>
                <a:latin typeface="+mj-lt"/>
                <a:cs typeface="Consolas" pitchFamily="49" charset="0"/>
              </a:rPr>
              <a:t>Name&gt;Tents/PalaceTent.jpg&lt;/Name</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Blob&gt;</a:t>
            </a:r>
          </a:p>
          <a:p>
            <a:r>
              <a:rPr lang="en-NZ" sz="2400" dirty="0">
                <a:solidFill>
                  <a:schemeClr val="bg1">
                    <a:alpha val="99000"/>
                  </a:schemeClr>
                </a:solidFill>
                <a:latin typeface="+mj-lt"/>
                <a:cs typeface="Consolas" pitchFamily="49" charset="0"/>
              </a:rPr>
              <a:t>	&lt;Blob</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full response</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a:t>
            </a:r>
            <a:r>
              <a:rPr lang="en-NZ" dirty="0" smtClean="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with </a:t>
            </a:r>
            <a:r>
              <a:rPr lang="en-US" dirty="0" err="1" smtClean="0"/>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Canoes&amp;maxresults</a:t>
            </a:r>
            <a:r>
              <a:rPr lang="en-US" sz="3600" dirty="0" smtClean="0">
                <a:solidFill>
                  <a:schemeClr val="bg1">
                    <a:alpha val="99000"/>
                  </a:schemeClr>
                </a:solidFill>
                <a:latin typeface="+mj-lt"/>
                <a:cs typeface="Consolas" pitchFamily="49" charset="0"/>
              </a:rPr>
              <a:t>=2</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559638" y="5208962"/>
            <a:ext cx="9072724" cy="1200329"/>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&lt;Blob&gt;Canoes/Hybrid.jpg</a:t>
            </a:r>
            <a:r>
              <a:rPr lang="en-NZ" sz="2400" dirty="0">
                <a:solidFill>
                  <a:schemeClr val="bg1">
                    <a:alpha val="99000"/>
                  </a:schemeClr>
                </a:solidFill>
                <a:latin typeface="+mj-lt"/>
                <a:cs typeface="Consolas" pitchFamily="49" charset="0"/>
              </a:rPr>
              <a:t>&lt;/Blob&gt;</a:t>
            </a:r>
          </a:p>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Blob&gt;Canoes/Flatwater.jpg&lt;/Blob&gt;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a:t>
            </a:r>
            <a:r>
              <a:rPr lang="en-US" dirty="0"/>
              <a:t>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Blob&gt;Canoes/Whitewater.jpg&lt;/Blob</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smtClean="0">
                <a:solidFill>
                  <a:schemeClr val="bg1">
                    <a:alpha val="99000"/>
                  </a:schemeClr>
                </a:solidFill>
                <a:latin typeface="+mj-lt"/>
                <a:cs typeface="Consolas" pitchFamily="49" charset="0"/>
              </a:rPr>
              <a:t>&gt;</a:t>
            </a:r>
            <a:endParaRPr lang="en-NZ" sz="2400" dirty="0">
              <a:solidFill>
                <a:schemeClr val="bg1">
                  <a:alpha val="99000"/>
                </a:schemeClr>
              </a:solidFill>
              <a:latin typeface="+mj-lt"/>
              <a:cs typeface="Consolas" pitchFamily="49" charset="0"/>
            </a:endParaRP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3062686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Uploading a Block Blob</a:t>
            </a:r>
            <a:endParaRPr lang="en-US" dirty="0"/>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smtClean="0"/>
              <a:t>Uploading</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block uploading benefits</a:t>
            </a:r>
            <a:endParaRPr lang="en-US" dirty="0"/>
          </a:p>
        </p:txBody>
      </p:sp>
      <p:sp>
        <p:nvSpPr>
          <p:cNvPr id="3" name="Content Placeholder 2"/>
          <p:cNvSpPr>
            <a:spLocks noGrp="1"/>
          </p:cNvSpPr>
          <p:nvPr>
            <p:ph sz="quarter" idx="10"/>
          </p:nvPr>
        </p:nvSpPr>
        <p:spPr/>
        <p:txBody>
          <a:bodyPr/>
          <a:lstStyle/>
          <a:p>
            <a:pPr marL="0" indent="0">
              <a:buNone/>
            </a:pPr>
            <a:r>
              <a:rPr lang="en-US" sz="2800" dirty="0"/>
              <a:t>Efficient continuation and retry</a:t>
            </a:r>
          </a:p>
          <a:p>
            <a:pPr marL="0" indent="0">
              <a:buNone/>
            </a:pPr>
            <a:r>
              <a:rPr lang="en-US" sz="2800" dirty="0"/>
              <a:t>Parallel and out of order upload of </a:t>
            </a:r>
            <a:r>
              <a:rPr lang="en-US" sz="2800" dirty="0" smtClean="0"/>
              <a:t>blocks</a:t>
            </a:r>
            <a:endParaRPr lang="en-US" sz="2800" dirty="0"/>
          </a:p>
        </p:txBody>
      </p:sp>
    </p:spTree>
    <p:extLst>
      <p:ext uri="{BB962C8B-B14F-4D97-AF65-F5344CB8AC3E}">
        <p14:creationId xmlns:p14="http://schemas.microsoft.com/office/powerpoint/2010/main" val="3899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smtClean="0">
                <a:solidFill>
                  <a:schemeClr val="bg1">
                    <a:alpha val="99000"/>
                  </a:schemeClr>
                </a:solidFill>
                <a:latin typeface="+mj-lt"/>
              </a:rPr>
              <a:t>Create blob and specify </a:t>
            </a:r>
            <a:r>
              <a:rPr lang="en-US" sz="3000" dirty="0">
                <a:solidFill>
                  <a:schemeClr val="bg1">
                    <a:alpha val="99000"/>
                  </a:schemeClr>
                </a:solidFill>
                <a:latin typeface="+mj-lt"/>
              </a:rPr>
              <a:t>Blob Size = 10 </a:t>
            </a:r>
            <a:r>
              <a:rPr lang="en-US" sz="3000" dirty="0" err="1" smtClean="0">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a:t>
            </a:r>
            <a:r>
              <a:rPr lang="en-US" sz="3000" dirty="0" smtClean="0">
                <a:solidFill>
                  <a:schemeClr val="bg1">
                    <a:alpha val="99000"/>
                  </a:schemeClr>
                </a:solidFill>
                <a:latin typeface="+mj-lt"/>
              </a:rPr>
              <a:t>Operations:</a:t>
            </a:r>
            <a:endParaRPr lang="en-US" sz="3000" dirty="0">
              <a:solidFill>
                <a:schemeClr val="bg1">
                  <a:alpha val="99000"/>
                </a:schemeClr>
              </a:solidFill>
              <a:latin typeface="+mj-lt"/>
            </a:endParaRP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a:t>
            </a:r>
            <a:r>
              <a:rPr lang="en-US" sz="3000" dirty="0" smtClean="0">
                <a:solidFill>
                  <a:schemeClr val="bg1">
                    <a:alpha val="99000"/>
                  </a:schemeClr>
                </a:solidFill>
                <a:latin typeface="+mj-lt"/>
              </a:rPr>
              <a:t>returns:</a:t>
            </a:r>
            <a:endParaRPr lang="en-US" sz="3000" dirty="0">
              <a:solidFill>
                <a:schemeClr val="bg1">
                  <a:alpha val="99000"/>
                </a:schemeClr>
              </a:solidFill>
              <a:latin typeface="+mj-lt"/>
            </a:endParaRP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a:t>
            </a:r>
            <a:r>
              <a:rPr lang="en-US" sz="3000" dirty="0" smtClean="0">
                <a:solidFill>
                  <a:schemeClr val="bg1">
                    <a:alpha val="99000"/>
                  </a:schemeClr>
                </a:solidFill>
                <a:latin typeface="+mj-lt"/>
              </a:rPr>
              <a:t>data </a:t>
            </a:r>
            <a:r>
              <a:rPr lang="en-US" sz="3000" dirty="0">
                <a:solidFill>
                  <a:schemeClr val="bg1">
                    <a:alpha val="99000"/>
                  </a:schemeClr>
                </a:solidFill>
                <a:latin typeface="+mj-lt"/>
              </a:rPr>
              <a:t>stored in [</a:t>
            </a:r>
            <a:r>
              <a:rPr lang="en-US" sz="3000" dirty="0" smtClean="0">
                <a:solidFill>
                  <a:schemeClr val="bg1">
                    <a:alpha val="99000"/>
                  </a:schemeClr>
                </a:solidFill>
                <a:latin typeface="+mj-lt"/>
              </a:rPr>
              <a:t>1536,2048)</a:t>
            </a:r>
            <a:endParaRPr lang="en-US" sz="3000" dirty="0">
              <a:solidFill>
                <a:schemeClr val="bg1">
                  <a:alpha val="99000"/>
                </a:schemeClr>
              </a:solidFill>
              <a:latin typeface="+mj-lt"/>
            </a:endParaRP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smtClean="0">
                <a:solidFill>
                  <a:schemeClr val="bg1">
                    <a:alpha val="99000"/>
                  </a:schemeClr>
                </a:solidFill>
                <a:latin typeface="+mj-lt"/>
              </a:rPr>
              <a:t>Sparse storage:</a:t>
            </a:r>
          </a:p>
          <a:p>
            <a:pPr marL="252000" lvl="1" indent="0">
              <a:spcBef>
                <a:spcPts val="0"/>
              </a:spcBef>
              <a:buNone/>
            </a:pPr>
            <a:r>
              <a:rPr lang="en-US" sz="4400" dirty="0" smtClean="0">
                <a:solidFill>
                  <a:schemeClr val="bg1">
                    <a:alpha val="99000"/>
                  </a:schemeClr>
                </a:solidFill>
                <a:latin typeface="+mj-lt"/>
              </a:rPr>
              <a:t>Only </a:t>
            </a:r>
            <a:r>
              <a:rPr lang="en-US" sz="4400" dirty="0">
                <a:solidFill>
                  <a:schemeClr val="bg1">
                    <a:alpha val="99000"/>
                  </a:schemeClr>
                </a:solidFill>
                <a:latin typeface="+mj-lt"/>
              </a:rPr>
              <a:t>charged for pages with data stored in </a:t>
            </a:r>
            <a:r>
              <a:rPr lang="en-US" sz="4400" dirty="0" smtClean="0">
                <a:solidFill>
                  <a:schemeClr val="bg1">
                    <a:alpha val="99000"/>
                  </a:schemeClr>
                </a:solidFill>
                <a:latin typeface="+mj-lt"/>
              </a:rPr>
              <a:t>them</a:t>
            </a:r>
            <a:endParaRPr lang="en-US" sz="4400" dirty="0">
              <a:solidFill>
                <a:schemeClr val="bg1">
                  <a:alpha val="99000"/>
                </a:schemeClr>
              </a:solidFill>
              <a:latin typeface="+mj-lt"/>
            </a:endParaRP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lgn="l">
              <a:spcBef>
                <a:spcPts val="1200"/>
              </a:spcBef>
              <a:buNone/>
            </a:pPr>
            <a:r>
              <a:rPr lang="en-NZ" sz="2800" dirty="0"/>
              <a:t>Fine grain access rights to blobs and containers</a:t>
            </a:r>
          </a:p>
          <a:p>
            <a:pPr marL="252000" indent="0" algn="l">
              <a:spcBef>
                <a:spcPts val="1200"/>
              </a:spcBef>
              <a:buNone/>
            </a:pPr>
            <a:r>
              <a:rPr lang="en-NZ" sz="2800" dirty="0"/>
              <a:t>Sign URL with storage key – permit elevated rights</a:t>
            </a:r>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22902" y="3873501"/>
            <a:ext cx="11346197" cy="950913"/>
          </a:xfrm>
        </p:spPr>
        <p:txBody>
          <a:bodyPr/>
          <a:lstStyle/>
          <a:p>
            <a:pPr>
              <a:tabLst>
                <a:tab pos="11139488" algn="r"/>
              </a:tabLst>
            </a:pPr>
            <a:r>
              <a:rPr lang="en-NZ" sz="3200" spc="-51" dirty="0" smtClean="0"/>
              <a:t>Ad-hoc:</a:t>
            </a:r>
            <a:r>
              <a:rPr lang="en-NZ" sz="3200" spc="-51" dirty="0"/>
              <a:t>	</a:t>
            </a:r>
            <a:r>
              <a:rPr lang="en-NZ" sz="3200" spc="-51" dirty="0" smtClean="0"/>
              <a:t>Policy </a:t>
            </a:r>
            <a:r>
              <a:rPr lang="en-NZ" sz="3200" spc="-51" dirty="0"/>
              <a:t>based:</a:t>
            </a:r>
            <a:r>
              <a:rPr lang="en-NZ" sz="4000" spc="-51" dirty="0"/>
              <a:t/>
            </a:r>
            <a:br>
              <a:rPr lang="en-NZ" sz="4000" spc="-51" dirty="0"/>
            </a:br>
            <a:r>
              <a:rPr lang="en-NZ" sz="4000" spc="-51" dirty="0"/>
              <a:t>Stored Access </a:t>
            </a:r>
            <a:r>
              <a:rPr lang="en-NZ" sz="4000" spc="-51" dirty="0" smtClean="0"/>
              <a:t>Policy	Shared </a:t>
            </a:r>
            <a:r>
              <a:rPr lang="en-NZ" sz="4000" spc="-51" dirty="0"/>
              <a:t>Access Signature</a:t>
            </a:r>
          </a:p>
          <a:p>
            <a:endParaRPr lang="en-US" dirty="0"/>
          </a:p>
        </p:txBody>
      </p:sp>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 </a:t>
            </a:r>
            <a:r>
              <a:rPr lang="en-NZ" dirty="0" smtClean="0"/>
              <a:t>– Two </a:t>
            </a:r>
            <a:r>
              <a:rPr lang="en-NZ" dirty="0"/>
              <a:t>broad approaches</a:t>
            </a:r>
          </a:p>
        </p:txBody>
      </p:sp>
    </p:spTree>
    <p:extLst>
      <p:ext uri="{BB962C8B-B14F-4D97-AF65-F5344CB8AC3E}">
        <p14:creationId xmlns:p14="http://schemas.microsoft.com/office/powerpoint/2010/main" val="791548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Storage Architecture</a:t>
            </a:r>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Index </a:t>
            </a:r>
            <a:r>
              <a:rPr lang="en-US" sz="3600" dirty="0">
                <a:gradFill>
                  <a:gsLst>
                    <a:gs pos="0">
                      <a:srgbClr val="FFFFFF"/>
                    </a:gs>
                    <a:gs pos="100000">
                      <a:srgbClr val="FFFFFF"/>
                    </a:gs>
                  </a:gsLst>
                  <a:lin ang="5400000" scaled="0"/>
                </a:gradFill>
                <a:latin typeface="+mj-lt"/>
                <a:ea typeface="Segoe UI" pitchFamily="34" charset="0"/>
                <a:cs typeface="Segoe UI" pitchFamily="34" charset="0"/>
              </a:rPr>
              <a:t>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Blob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Queue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Table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File Share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smtClean="0"/>
              <a:t>Shared Access Signatures </a:t>
            </a:r>
            <a:r>
              <a:rPr lang="en-NZ" sz="4000" dirty="0"/>
              <a:t>–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smtClean="0">
              <a:latin typeface="+mj-lt"/>
            </a:endParaRPr>
          </a:p>
          <a:p>
            <a:pPr marL="252000" lvl="1" indent="0">
              <a:spcBef>
                <a:spcPts val="1200"/>
              </a:spcBef>
              <a:buNone/>
            </a:pPr>
            <a:r>
              <a:rPr lang="en-NZ" sz="2800" spc="-51" dirty="0" smtClean="0">
                <a:latin typeface="+mj-lt"/>
              </a:rPr>
              <a:t>Use </a:t>
            </a:r>
            <a:r>
              <a:rPr lang="en-NZ" sz="2800" spc="-51" dirty="0">
                <a:latin typeface="+mj-lt"/>
              </a:rPr>
              <a:t>short time periods and re-issue</a:t>
            </a:r>
          </a:p>
          <a:p>
            <a:pPr marL="252000" lvl="1" indent="0">
              <a:spcBef>
                <a:spcPts val="1200"/>
              </a:spcBef>
              <a:buNone/>
            </a:pPr>
            <a:r>
              <a:rPr lang="en-NZ" sz="2800" spc="-51" dirty="0">
                <a:latin typeface="+mj-lt"/>
              </a:rPr>
              <a:t>Use container level policy that can be </a:t>
            </a:r>
            <a:r>
              <a:rPr lang="en-NZ" sz="2800" spc="-51" dirty="0" smtClean="0">
                <a:latin typeface="+mj-lt"/>
              </a:rPr>
              <a:t>deleted</a:t>
            </a:r>
            <a:endParaRPr lang="en-NZ" sz="2800" spc="-51" dirty="0">
              <a:latin typeface="+mj-lt"/>
            </a:endParaRP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smtClean="0"/>
          </a:p>
          <a:p>
            <a:pPr marL="0" indent="0" algn="l">
              <a:spcBef>
                <a:spcPts val="1200"/>
              </a:spcBef>
              <a:buNone/>
            </a:pPr>
            <a:r>
              <a:rPr lang="en-NZ" sz="2800" b="1" dirty="0" smtClean="0">
                <a:latin typeface="+mn-lt"/>
              </a:rPr>
              <a:t>Create </a:t>
            </a:r>
            <a:r>
              <a:rPr lang="en-NZ" sz="2800" b="1" dirty="0">
                <a:latin typeface="+mn-lt"/>
              </a:rPr>
              <a:t>Short Dated Shared Access Signature</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 and </a:t>
            </a:r>
            <a:r>
              <a:rPr lang="en-NZ" sz="2800" spc="-51" dirty="0" smtClean="0">
                <a:latin typeface="+mj-lt"/>
              </a:rPr>
              <a:t>Permissions</a:t>
            </a:r>
          </a:p>
          <a:p>
            <a:pPr marL="252000" lvl="1" indent="0">
              <a:lnSpc>
                <a:spcPct val="110000"/>
              </a:lnSpc>
              <a:spcBef>
                <a:spcPts val="1200"/>
              </a:spcBef>
              <a:buNone/>
            </a:pPr>
            <a:r>
              <a:rPr lang="en-US" sz="2800" spc="-51" dirty="0" smtClean="0">
                <a:latin typeface="+mj-lt"/>
              </a:rPr>
              <a:t>Signature </a:t>
            </a:r>
            <a:r>
              <a:rPr lang="en-NZ" sz="2800" spc="-51" dirty="0">
                <a:latin typeface="+mj-lt"/>
              </a:rPr>
              <a:t>HMAC-SHA256 of above </a:t>
            </a:r>
            <a:r>
              <a:rPr lang="en-NZ" sz="2800" spc="-51" dirty="0" smtClean="0">
                <a:latin typeface="+mj-lt"/>
              </a:rPr>
              <a:t>fields</a:t>
            </a:r>
            <a:endParaRPr lang="en-NZ" sz="2800" dirty="0" smtClean="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smtClean="0"/>
          </a:p>
          <a:p>
            <a:pPr marL="0" indent="0" algn="l">
              <a:spcBef>
                <a:spcPts val="1200"/>
              </a:spcBef>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Single use URLs</a:t>
            </a:r>
          </a:p>
          <a:p>
            <a:pPr marL="252000" lvl="1" indent="0">
              <a:lnSpc>
                <a:spcPct val="110000"/>
              </a:lnSpc>
              <a:spcBef>
                <a:spcPts val="1200"/>
              </a:spcBef>
              <a:buNone/>
            </a:pPr>
            <a:r>
              <a:rPr lang="en-NZ" sz="2800" spc="-51" dirty="0">
                <a:latin typeface="+mj-lt"/>
              </a:rPr>
              <a:t>E.g. Provide </a:t>
            </a:r>
            <a:r>
              <a:rPr lang="en-NZ" sz="3200" spc="-51" dirty="0">
                <a:latin typeface="+mj-lt"/>
              </a:rPr>
              <a:t>URL to mobile client to upload to container </a:t>
            </a: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a:t>
            </a:r>
            <a:r>
              <a:rPr lang="en-NZ" dirty="0" smtClean="0"/>
              <a:t>Signatures</a:t>
            </a:r>
            <a:br>
              <a:rPr lang="en-NZ" dirty="0" smtClean="0"/>
            </a:br>
            <a:r>
              <a:rPr lang="en-NZ" sz="4400" dirty="0" smtClean="0"/>
              <a:t>Ad </a:t>
            </a:r>
            <a:r>
              <a:rPr lang="en-NZ" sz="4400" dirty="0"/>
              <a:t>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a:t>
            </a:r>
            <a:r>
              <a:rPr lang="en-NZ" sz="2800" spc="-51" dirty="0" smtClean="0">
                <a:solidFill>
                  <a:srgbClr val="000000"/>
                </a:solidFill>
                <a:latin typeface="Courier New" panose="02070309020205020404" pitchFamily="49" charset="0"/>
                <a:cs typeface="Courier New" panose="02070309020205020404" pitchFamily="49" charset="0"/>
              </a:rPr>
              <a:t>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smtClean="0">
              <a:latin typeface="+mn-lt"/>
            </a:endParaRPr>
          </a:p>
          <a:p>
            <a:pPr marL="0" indent="0">
              <a:spcBef>
                <a:spcPts val="1200"/>
              </a:spcBef>
              <a:buNone/>
            </a:pPr>
            <a:r>
              <a:rPr lang="en-NZ" sz="2800" b="1" dirty="0" smtClean="0">
                <a:latin typeface="+mn-lt"/>
              </a:rPr>
              <a:t>Create </a:t>
            </a:r>
            <a:r>
              <a:rPr lang="en-NZ" sz="2800" b="1" dirty="0">
                <a:latin typeface="+mn-lt"/>
              </a:rPr>
              <a:t>Container Level </a:t>
            </a:r>
            <a:r>
              <a:rPr lang="en-NZ" sz="2800" b="1" dirty="0" smtClean="0">
                <a:latin typeface="+mn-lt"/>
              </a:rPr>
              <a:t>Policy</a:t>
            </a:r>
            <a:endParaRPr lang="en-NZ" sz="2800" b="1" dirty="0"/>
          </a:p>
          <a:p>
            <a:pPr marL="252000" lvl="1" indent="0">
              <a:lnSpc>
                <a:spcPct val="110000"/>
              </a:lnSpc>
              <a:spcBef>
                <a:spcPts val="1200"/>
              </a:spcBef>
              <a:buNone/>
            </a:pPr>
            <a:r>
              <a:rPr lang="en-NZ" sz="2800" spc="-51" dirty="0" smtClean="0">
                <a:latin typeface="+mj-lt"/>
              </a:rPr>
              <a:t>Specify </a:t>
            </a:r>
            <a:r>
              <a:rPr lang="en-US" sz="2800" spc="-51" dirty="0" err="1" smtClean="0">
                <a:latin typeface="+mj-lt"/>
              </a:rPr>
              <a:t>StartTime</a:t>
            </a:r>
            <a:r>
              <a:rPr lang="en-US" sz="2800" spc="-51" dirty="0" smtClean="0">
                <a:latin typeface="+mj-lt"/>
              </a:rPr>
              <a:t>, </a:t>
            </a:r>
            <a:r>
              <a:rPr lang="en-US" sz="2800" spc="-51" dirty="0" err="1" smtClean="0">
                <a:latin typeface="+mj-lt"/>
              </a:rPr>
              <a:t>ExpiryTime</a:t>
            </a:r>
            <a:r>
              <a:rPr lang="en-US" sz="2800" spc="-51" dirty="0" smtClean="0">
                <a:latin typeface="+mj-lt"/>
              </a:rPr>
              <a:t>, Permissions</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b="1" dirty="0" smtClean="0">
              <a:latin typeface="+mn-lt"/>
            </a:endParaRPr>
          </a:p>
          <a:p>
            <a:pPr marL="0" indent="0" algn="l">
              <a:spcBef>
                <a:spcPts val="1200"/>
              </a:spcBef>
              <a:buNone/>
            </a:pPr>
            <a:r>
              <a:rPr lang="en-NZ" sz="2800" b="1" dirty="0" smtClean="0">
                <a:latin typeface="+mn-lt"/>
              </a:rPr>
              <a:t>Create </a:t>
            </a:r>
            <a:r>
              <a:rPr lang="en-NZ" sz="2800" b="1" dirty="0">
                <a:latin typeface="+mn-lt"/>
              </a:rPr>
              <a:t>Shared Access Signature URL</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smtClean="0">
                <a:latin typeface="+mj-lt"/>
              </a:rPr>
              <a:t>Signed identifier </a:t>
            </a:r>
            <a:r>
              <a:rPr lang="en-NZ" sz="2800" spc="-51" dirty="0">
                <a:latin typeface="+mj-lt"/>
              </a:rPr>
              <a:t>Optional pointer to container policy</a:t>
            </a:r>
          </a:p>
          <a:p>
            <a:pPr marL="252000" lvl="1" indent="0">
              <a:lnSpc>
                <a:spcPct val="110000"/>
              </a:lnSpc>
              <a:spcBef>
                <a:spcPts val="1200"/>
              </a:spcBef>
              <a:buNone/>
            </a:pPr>
            <a:r>
              <a:rPr lang="en-US" sz="2800" spc="-51" dirty="0">
                <a:latin typeface="+mj-lt"/>
              </a:rPr>
              <a:t>Signature </a:t>
            </a:r>
            <a:r>
              <a:rPr lang="en-NZ" sz="2800" spc="-51" dirty="0">
                <a:latin typeface="+mj-lt"/>
              </a:rPr>
              <a:t>HMAC-SHA256 of above </a:t>
            </a:r>
            <a:r>
              <a:rPr lang="en-NZ" sz="2800" spc="-51" dirty="0" smtClean="0">
                <a:latin typeface="+mj-lt"/>
              </a:rPr>
              <a:t>fields</a:t>
            </a:r>
            <a:endParaRPr lang="en-NZ" sz="2800" spc="-51" dirty="0">
              <a:latin typeface="+mj-lt"/>
            </a:endParaRPr>
          </a:p>
        </p:txBody>
      </p:sp>
    </p:spTree>
    <p:extLst>
      <p:ext uri="{BB962C8B-B14F-4D97-AF65-F5344CB8AC3E}">
        <p14:creationId xmlns:p14="http://schemas.microsoft.com/office/powerpoint/2010/main" val="4014440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smtClean="0"/>
          </a:p>
          <a:p>
            <a:pPr marL="0" indent="0" algn="l">
              <a:spcBef>
                <a:spcPts val="1200"/>
              </a:spcBef>
              <a:spcAft>
                <a:spcPts val="900"/>
              </a:spcAft>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Providing revocable permissions to </a:t>
            </a:r>
            <a:r>
              <a:rPr lang="en-NZ" sz="2800" spc="-51" dirty="0" smtClean="0">
                <a:latin typeface="+mj-lt"/>
              </a:rPr>
              <a:t>certain users/groups</a:t>
            </a:r>
            <a:endParaRPr lang="en-NZ" sz="2800" spc="-51" dirty="0">
              <a:latin typeface="+mj-lt"/>
            </a:endParaRPr>
          </a:p>
          <a:p>
            <a:pPr marL="252000" lvl="1" indent="0">
              <a:lnSpc>
                <a:spcPct val="110000"/>
              </a:lnSpc>
              <a:spcBef>
                <a:spcPts val="1200"/>
              </a:spcBef>
              <a:buNone/>
            </a:pPr>
            <a:r>
              <a:rPr lang="en-NZ" sz="2800" spc="-51" dirty="0">
                <a:latin typeface="+mj-lt"/>
              </a:rPr>
              <a:t>To revoke: Delete or update container </a:t>
            </a:r>
            <a:r>
              <a:rPr lang="en-NZ" sz="2800" spc="-51" dirty="0" smtClean="0">
                <a:latin typeface="+mj-lt"/>
              </a:rPr>
              <a:t>policy</a:t>
            </a:r>
            <a:endParaRPr lang="en-NZ" sz="2800" spc="-51" dirty="0">
              <a:latin typeface="+mj-lt"/>
            </a:endParaRP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a:t>
            </a:r>
            <a:r>
              <a:rPr lang="en-NZ" dirty="0" smtClean="0"/>
              <a:t>Policy</a:t>
            </a:r>
            <a:br>
              <a:rPr lang="en-NZ" dirty="0" smtClean="0"/>
            </a:br>
            <a:r>
              <a:rPr lang="en-NZ" sz="4400" dirty="0" err="1" smtClean="0"/>
              <a:t>Policy</a:t>
            </a:r>
            <a:r>
              <a:rPr lang="en-NZ" sz="4400" dirty="0" smtClean="0"/>
              <a:t> </a:t>
            </a:r>
            <a:r>
              <a:rPr lang="en-NZ" sz="4400" dirty="0"/>
              <a:t>Based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Shared Access Signatures</a:t>
            </a:r>
            <a:endParaRPr lang="en-US" dirty="0"/>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Files</a:t>
            </a:r>
            <a:endParaRPr lang="en-US" dirty="0"/>
          </a:p>
        </p:txBody>
      </p:sp>
    </p:spTree>
    <p:extLst>
      <p:ext uri="{BB962C8B-B14F-4D97-AF65-F5344CB8AC3E}">
        <p14:creationId xmlns:p14="http://schemas.microsoft.com/office/powerpoint/2010/main" val="284115227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Blobs</a:t>
            </a:r>
            <a:endParaRPr lang="en-US" dirty="0"/>
          </a:p>
        </p:txBody>
      </p:sp>
    </p:spTree>
    <p:extLst>
      <p:ext uri="{BB962C8B-B14F-4D97-AF65-F5344CB8AC3E}">
        <p14:creationId xmlns:p14="http://schemas.microsoft.com/office/powerpoint/2010/main" val="88847757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Files</a:t>
            </a:r>
            <a:endParaRPr lang="en-US" sz="11500" dirty="0"/>
          </a:p>
        </p:txBody>
      </p:sp>
    </p:spTree>
    <p:extLst>
      <p:ext uri="{BB962C8B-B14F-4D97-AF65-F5344CB8AC3E}">
        <p14:creationId xmlns:p14="http://schemas.microsoft.com/office/powerpoint/2010/main" val="400981028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a:t>
            </a:r>
            <a:r>
              <a:rPr lang="en-US" dirty="0" smtClean="0"/>
              <a:t>Quotes</a:t>
            </a:r>
            <a:r>
              <a:rPr lang="en-US" dirty="0"/>
              <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smtClean="0">
                <a:solidFill>
                  <a:srgbClr val="000000"/>
                </a:solidFill>
              </a:rPr>
              <a:t>Sharing Files – The old way</a:t>
            </a:r>
            <a:endParaRPr lang="en-US" sz="3600" dirty="0">
              <a:solidFill>
                <a:srgbClr val="000000"/>
              </a:solidFill>
            </a:endParaRP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 – Usage</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Share data across VMs and applications</a:t>
            </a:r>
          </a:p>
          <a:p>
            <a:pPr>
              <a:lnSpc>
                <a:spcPct val="200000"/>
              </a:lnSpc>
            </a:pPr>
            <a:r>
              <a:rPr lang="en-US" sz="3200" dirty="0"/>
              <a:t>Share settings throughout services</a:t>
            </a:r>
          </a:p>
          <a:p>
            <a:pPr>
              <a:lnSpc>
                <a:spcPct val="200000"/>
              </a:lnSpc>
            </a:pPr>
            <a:r>
              <a:rPr lang="en-US" sz="3200" dirty="0" smtClean="0"/>
              <a:t>Dev/Test/Debug</a:t>
            </a:r>
            <a:endParaRPr lang="en-US" sz="3200" dirty="0"/>
          </a:p>
        </p:txBody>
      </p:sp>
    </p:spTree>
    <p:extLst>
      <p:ext uri="{BB962C8B-B14F-4D97-AF65-F5344CB8AC3E}">
        <p14:creationId xmlns:p14="http://schemas.microsoft.com/office/powerpoint/2010/main" val="299206752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Queues</a:t>
            </a:r>
            <a:endParaRPr lang="en-US" dirty="0"/>
          </a:p>
        </p:txBody>
      </p:sp>
    </p:spTree>
    <p:extLst>
      <p:ext uri="{BB962C8B-B14F-4D97-AF65-F5344CB8AC3E}">
        <p14:creationId xmlns:p14="http://schemas.microsoft.com/office/powerpoint/2010/main" val="418190460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Queue</a:t>
            </a:r>
            <a:endParaRPr lang="en-US" sz="11500" dirty="0"/>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solidFill>
                  <a:srgbClr val="0088EE"/>
                </a:solidFill>
              </a:rPr>
              <a:t>Queue length reflects how well the backend processing nodes are doing. </a:t>
            </a:r>
          </a:p>
          <a:p>
            <a:pPr marL="0" indent="0">
              <a:lnSpc>
                <a:spcPct val="150000"/>
              </a:lnSpc>
              <a:spcBef>
                <a:spcPts val="1200"/>
              </a:spcBef>
              <a:buNone/>
            </a:pPr>
            <a:r>
              <a:rPr lang="en-US" sz="3200" dirty="0">
                <a:solidFill>
                  <a:srgbClr val="0088EE"/>
                </a:solidFill>
              </a:rPr>
              <a:t>Decouples the application.</a:t>
            </a:r>
          </a:p>
          <a:p>
            <a:pPr marL="0" indent="0">
              <a:lnSpc>
                <a:spcPct val="150000"/>
              </a:lnSpc>
              <a:spcBef>
                <a:spcPts val="1200"/>
              </a:spcBef>
              <a:buNone/>
            </a:pPr>
            <a:r>
              <a:rPr lang="en-US" sz="3200" dirty="0">
                <a:solidFill>
                  <a:srgbClr val="0088EE"/>
                </a:solidFill>
              </a:rPr>
              <a:t>Flexibility of efficient resource usage within an application.</a:t>
            </a:r>
          </a:p>
          <a:p>
            <a:pPr marL="0" indent="0">
              <a:lnSpc>
                <a:spcPct val="150000"/>
              </a:lnSpc>
              <a:spcBef>
                <a:spcPts val="1200"/>
              </a:spcBef>
              <a:buNone/>
            </a:pPr>
            <a:r>
              <a:rPr lang="en-US" sz="3200"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 Components</a:t>
            </a:r>
            <a:endParaRPr lang="en-US" dirty="0"/>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r>
              <a:rPr lang="en-US" sz="3600" dirty="0" smtClean="0"/>
              <a:t>:</a:t>
            </a:r>
            <a:endParaRPr lang="en-US" sz="3600" dirty="0"/>
          </a:p>
        </p:txBody>
      </p:sp>
    </p:spTree>
    <p:extLst>
      <p:ext uri="{BB962C8B-B14F-4D97-AF65-F5344CB8AC3E}">
        <p14:creationId xmlns:p14="http://schemas.microsoft.com/office/powerpoint/2010/main" val="217263761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a:t>
            </a:r>
            <a:r>
              <a:rPr lang="en-US" sz="2800" dirty="0" smtClean="0"/>
              <a:t>myaccount.queue.core.windows.net/imagesToDownload</a:t>
            </a:r>
            <a:endParaRPr lang="en-US" sz="2800"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smtClean="0"/>
              <a:t>Example:</a:t>
            </a:r>
            <a:endParaRPr lang="en-US" sz="3600" dirty="0"/>
          </a:p>
        </p:txBody>
      </p:sp>
    </p:spTree>
    <p:extLst>
      <p:ext uri="{BB962C8B-B14F-4D97-AF65-F5344CB8AC3E}">
        <p14:creationId xmlns:p14="http://schemas.microsoft.com/office/powerpoint/2010/main" val="141394789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Faster Web Applications with </a:t>
            </a:r>
            <a:r>
              <a:rPr lang="en-US" dirty="0" smtClean="0"/>
              <a:t>queues using </a:t>
            </a:r>
            <a:r>
              <a:rPr lang="en-US" dirty="0"/>
              <a:t>asynchronous workloads</a:t>
            </a:r>
            <a:br>
              <a:rPr lang="en-US" dirty="0"/>
            </a:br>
            <a:endParaRPr lang="en-US" dirty="0"/>
          </a:p>
        </p:txBody>
      </p:sp>
    </p:spTree>
    <p:extLst>
      <p:ext uri="{BB962C8B-B14F-4D97-AF65-F5344CB8AC3E}">
        <p14:creationId xmlns:p14="http://schemas.microsoft.com/office/powerpoint/2010/main" val="2385374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smtClean="0">
                <a:solidFill>
                  <a:schemeClr val="bg1"/>
                </a:solidFill>
                <a:latin typeface="+mj-lt"/>
              </a:rPr>
              <a:t>Queue</a:t>
            </a:r>
            <a:endParaRPr lang="en-US" sz="3200" dirty="0">
              <a:solidFill>
                <a:schemeClr val="bg1"/>
              </a:solidFill>
              <a:latin typeface="+mj-lt"/>
            </a:endParaRP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smtClean="0">
                  <a:solidFill>
                    <a:schemeClr val="bg1"/>
                  </a:solidFill>
                  <a:latin typeface="+mj-lt"/>
                </a:rPr>
                <a:t>1</a:t>
              </a:r>
              <a:endParaRPr lang="en-US" sz="4800" baseline="-25000" dirty="0">
                <a:solidFill>
                  <a:schemeClr val="bg1"/>
                </a:solidFill>
                <a:latin typeface="+mj-lt"/>
              </a:endParaRP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2</a:t>
              </a:r>
              <a:endParaRPr lang="en-US" sz="4800" dirty="0">
                <a:solidFill>
                  <a:schemeClr val="bg1"/>
                </a:solidFill>
                <a:latin typeface="+mj-lt"/>
              </a:endParaRP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a:t>
            </a:r>
            <a:r>
              <a:rPr lang="en-NZ" dirty="0" smtClean="0"/>
              <a:t>Levelling </a:t>
            </a:r>
            <a:r>
              <a:rPr lang="en-NZ" dirty="0"/>
              <a:t>Pattern</a:t>
            </a:r>
          </a:p>
        </p:txBody>
      </p:sp>
    </p:spTree>
    <p:extLst>
      <p:ext uri="{BB962C8B-B14F-4D97-AF65-F5344CB8AC3E}">
        <p14:creationId xmlns:p14="http://schemas.microsoft.com/office/powerpoint/2010/main" val="248642055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smtClean="0"/>
              <a:t>Queue Considerations</a:t>
            </a:r>
            <a:endParaRPr lang="en-US" sz="3600" dirty="0"/>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bg1">
                    <a:lumMod val="85000"/>
                  </a:schemeClr>
                </a:solidFill>
              </a:rPr>
              <a:t>Messages are ordered but not guaranteed FIFO.</a:t>
            </a:r>
          </a:p>
          <a:p>
            <a:pPr marL="0" indent="0">
              <a:lnSpc>
                <a:spcPct val="150000"/>
              </a:lnSpc>
              <a:buNone/>
            </a:pPr>
            <a:r>
              <a:rPr lang="en-US" sz="3200" dirty="0">
                <a:solidFill>
                  <a:schemeClr val="bg1">
                    <a:lumMod val="85000"/>
                  </a:schemeClr>
                </a:solidFill>
              </a:rPr>
              <a:t>Message will be processed at least once.</a:t>
            </a:r>
          </a:p>
          <a:p>
            <a:pPr marL="0" indent="0">
              <a:lnSpc>
                <a:spcPct val="150000"/>
              </a:lnSpc>
              <a:buNone/>
            </a:pPr>
            <a:r>
              <a:rPr lang="en-US" sz="3200" dirty="0">
                <a:solidFill>
                  <a:schemeClr val="bg1">
                    <a:lumMod val="85000"/>
                  </a:schemeClr>
                </a:solidFill>
              </a:rPr>
              <a:t>Message may be processed more than once.</a:t>
            </a:r>
          </a:p>
          <a:p>
            <a:pPr marL="0" indent="0">
              <a:lnSpc>
                <a:spcPct val="150000"/>
              </a:lnSpc>
              <a:buNone/>
            </a:pPr>
            <a:r>
              <a:rPr lang="en-US" sz="3200" dirty="0">
                <a:solidFill>
                  <a:schemeClr val="bg1">
                    <a:lumMod val="85000"/>
                  </a:schemeClr>
                </a:solidFill>
              </a:rPr>
              <a:t>.</a:t>
            </a:r>
            <a:r>
              <a:rPr lang="en-US" sz="3200" dirty="0" err="1">
                <a:solidFill>
                  <a:schemeClr val="bg1">
                    <a:lumMod val="85000"/>
                  </a:schemeClr>
                </a:solidFill>
              </a:rPr>
              <a:t>DequeueCount</a:t>
            </a:r>
            <a:r>
              <a:rPr lang="en-US" sz="3200" dirty="0">
                <a:solidFill>
                  <a:schemeClr val="bg1">
                    <a:lumMod val="85000"/>
                  </a:schemeClr>
                </a:solidFill>
              </a:rPr>
              <a:t> increases every time.</a:t>
            </a:r>
          </a:p>
          <a:p>
            <a:pPr marL="236498" lvl="1" indent="0">
              <a:lnSpc>
                <a:spcPct val="150000"/>
              </a:lnSpc>
              <a:buNone/>
            </a:pPr>
            <a:r>
              <a:rPr lang="en-US" sz="3200" dirty="0" smtClean="0">
                <a:solidFill>
                  <a:schemeClr val="bg1">
                    <a:lumMod val="85000"/>
                  </a:schemeClr>
                </a:solidFill>
                <a:latin typeface="+mj-lt"/>
              </a:rPr>
              <a:t>-&gt; </a:t>
            </a:r>
            <a:r>
              <a:rPr lang="en-US" sz="3200" dirty="0">
                <a:solidFill>
                  <a:schemeClr val="bg1">
                    <a:lumMod val="85000"/>
                  </a:schemeClr>
                </a:solidFill>
                <a:latin typeface="+mj-lt"/>
              </a:rPr>
              <a:t>Processing must be idempotent</a:t>
            </a:r>
            <a:r>
              <a:rPr lang="en-US" sz="3200" dirty="0" smtClean="0">
                <a:solidFill>
                  <a:schemeClr val="bg1">
                    <a:lumMod val="85000"/>
                  </a:schemeClr>
                </a:solidFill>
                <a:latin typeface="+mj-lt"/>
              </a:rPr>
              <a:t>.</a:t>
            </a:r>
            <a:endParaRPr lang="en-US" sz="3200" dirty="0">
              <a:solidFill>
                <a:schemeClr val="bg1">
                  <a:lumMod val="85000"/>
                </a:schemeClr>
              </a:solidFill>
              <a:latin typeface="+mj-lt"/>
            </a:endParaRP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20000"/>
          </a:bodyPr>
          <a:lstStyle/>
          <a:p>
            <a:pPr marL="252000" algn="l">
              <a:spcBef>
                <a:spcPts val="1200"/>
              </a:spcBef>
            </a:pPr>
            <a:r>
              <a:rPr lang="en-US" sz="4600" dirty="0" smtClean="0"/>
              <a:t>Messages are stored </a:t>
            </a:r>
            <a:r>
              <a:rPr lang="en-US" sz="4600" dirty="0"/>
              <a:t>up to 7 days</a:t>
            </a:r>
          </a:p>
        </p:txBody>
      </p:sp>
      <p:sp>
        <p:nvSpPr>
          <p:cNvPr id="2" name="Title 1"/>
          <p:cNvSpPr>
            <a:spLocks noGrp="1"/>
          </p:cNvSpPr>
          <p:nvPr>
            <p:ph type="title"/>
          </p:nvPr>
        </p:nvSpPr>
        <p:spPr/>
        <p:txBody>
          <a:bodyPr/>
          <a:lstStyle/>
          <a:p>
            <a:r>
              <a:rPr lang="en-US" dirty="0" smtClean="0"/>
              <a:t>Queue Considerations</a:t>
            </a:r>
            <a:endParaRPr lang="en-US" dirty="0"/>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Queues in Code</a:t>
            </a:r>
            <a:endParaRPr lang="en-US" dirty="0"/>
          </a:p>
        </p:txBody>
      </p:sp>
    </p:spTree>
    <p:extLst>
      <p:ext uri="{BB962C8B-B14F-4D97-AF65-F5344CB8AC3E}">
        <p14:creationId xmlns:p14="http://schemas.microsoft.com/office/powerpoint/2010/main" val="2516954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Tree>
    <p:extLst>
      <p:ext uri="{BB962C8B-B14F-4D97-AF65-F5344CB8AC3E}">
        <p14:creationId xmlns:p14="http://schemas.microsoft.com/office/powerpoint/2010/main" val="300509838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Table</a:t>
            </a:r>
            <a:endParaRPr lang="en-US" sz="11500" dirty="0"/>
          </a:p>
        </p:txBody>
      </p:sp>
    </p:spTree>
    <p:extLst>
      <p:ext uri="{BB962C8B-B14F-4D97-AF65-F5344CB8AC3E}">
        <p14:creationId xmlns:p14="http://schemas.microsoft.com/office/powerpoint/2010/main" val="204417174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r>
              <a:rPr lang="en-US" sz="3600" dirty="0" smtClean="0"/>
              <a:t>’</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a:t>
            </a:r>
            <a:r>
              <a:rPr lang="en-US" sz="3600" dirty="0" smtClean="0"/>
              <a:t>entity</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a:t>
            </a:r>
            <a:r>
              <a:rPr lang="en-US" sz="3600" spc="-100" dirty="0" smtClean="0">
                <a:solidFill>
                  <a:schemeClr val="bg1">
                    <a:alpha val="99000"/>
                  </a:schemeClr>
                </a:solidFill>
                <a:ea typeface="Segoe UI" pitchFamily="34" charset="0"/>
                <a:cs typeface="Segoe UI" pitchFamily="34" charset="0"/>
              </a:rPr>
              <a:t>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a:t>
            </a:r>
            <a:r>
              <a:rPr lang="en-US" dirty="0" smtClean="0"/>
              <a:t>table</a:t>
            </a:r>
            <a:endParaRPr lang="en-US" dirty="0"/>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a:t>
            </a:r>
            <a:r>
              <a:rPr lang="en-US" sz="3600" b="1" spc="-100" dirty="0" smtClean="0">
                <a:solidFill>
                  <a:schemeClr val="bg1">
                    <a:alpha val="99000"/>
                  </a:schemeClr>
                </a:solidFill>
                <a:latin typeface="+mn-lt"/>
                <a:ea typeface="Segoe UI" pitchFamily="34" charset="0"/>
                <a:cs typeface="Segoe UI" pitchFamily="34" charset="0"/>
              </a:rPr>
              <a:t>Scalability</a:t>
            </a:r>
            <a:endParaRPr lang="en-US" sz="3600" b="1" spc="-100" dirty="0">
              <a:solidFill>
                <a:schemeClr val="bg1">
                  <a:alpha val="99000"/>
                </a:schemeClr>
              </a:solidFill>
              <a:latin typeface="+mn-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Entities </a:t>
            </a:r>
            <a:r>
              <a:rPr lang="en-US" sz="3600" spc="-100" dirty="0">
                <a:solidFill>
                  <a:schemeClr val="bg1">
                    <a:alpha val="99000"/>
                  </a:schemeClr>
                </a:solidFill>
                <a:latin typeface="+mj-lt"/>
                <a:ea typeface="Segoe UI" pitchFamily="34" charset="0"/>
                <a:cs typeface="Segoe UI" pitchFamily="34" charset="0"/>
              </a:rPr>
              <a:t>in the same partition will be stored together</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Efficient querying and cache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Endeavour to include partition key in all </a:t>
            </a:r>
            <a:r>
              <a:rPr lang="en-US" sz="3600" spc="-100" dirty="0" smtClean="0">
                <a:solidFill>
                  <a:schemeClr val="bg1">
                    <a:alpha val="99000"/>
                  </a:schemeClr>
                </a:solidFill>
                <a:latin typeface="+mj-lt"/>
                <a:ea typeface="Segoe UI" pitchFamily="34" charset="0"/>
                <a:cs typeface="Segoe UI" pitchFamily="34" charset="0"/>
              </a:rPr>
              <a:t>queries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Target throughput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several thousand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Microsoft Azure monitors the usage patterns of </a:t>
            </a:r>
            <a:r>
              <a:rPr lang="en-US" sz="3600" spc="-100" dirty="0" smtClean="0">
                <a:solidFill>
                  <a:schemeClr val="bg1">
                    <a:alpha val="99000"/>
                  </a:schemeClr>
                </a:solidFill>
                <a:latin typeface="+mj-lt"/>
                <a:ea typeface="Segoe UI" pitchFamily="34" charset="0"/>
                <a:cs typeface="Segoe UI" pitchFamily="34" charset="0"/>
              </a:rPr>
              <a:t>partitions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Automatically </a:t>
            </a:r>
            <a:r>
              <a:rPr lang="en-US" sz="3600" spc="-100" dirty="0">
                <a:solidFill>
                  <a:schemeClr val="bg1">
                    <a:alpha val="99000"/>
                  </a:schemeClr>
                </a:solidFill>
                <a:latin typeface="+mj-lt"/>
                <a:ea typeface="Segoe UI" pitchFamily="34" charset="0"/>
                <a:cs typeface="Segoe UI" pitchFamily="34" charset="0"/>
              </a:rPr>
              <a:t>load balance partitions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Each partition can be served by a different storage node</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Scale to meet the traffic needs of your table</a:t>
            </a: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a:t>
            </a:r>
            <a:r>
              <a:rPr lang="en-US" sz="2400" dirty="0" smtClean="0"/>
              <a:t>double</a:t>
            </a:r>
            <a:endParaRPr lang="en-US" sz="2400" dirty="0"/>
          </a:p>
        </p:txBody>
      </p:sp>
    </p:spTree>
    <p:extLst>
      <p:ext uri="{BB962C8B-B14F-4D97-AF65-F5344CB8AC3E}">
        <p14:creationId xmlns:p14="http://schemas.microsoft.com/office/powerpoint/2010/main" val="313991468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Block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smtClean="0"/>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Supports full manipulation (CRUD)</a:t>
            </a:r>
          </a:p>
          <a:p>
            <a:pPr marL="0" indent="0">
              <a:lnSpc>
                <a:spcPct val="150000"/>
              </a:lnSpc>
              <a:spcBef>
                <a:spcPts val="1200"/>
              </a:spcBef>
              <a:buNone/>
            </a:pPr>
            <a:r>
              <a:rPr lang="en-US" sz="3600" dirty="0"/>
              <a:t>Including </a:t>
            </a:r>
            <a:r>
              <a:rPr lang="en-US" sz="3600" dirty="0" err="1"/>
              <a:t>Upsert</a:t>
            </a:r>
            <a:r>
              <a:rPr lang="en-US" sz="3600" dirty="0"/>
              <a:t> and Entity Group Transactions</a:t>
            </a:r>
          </a:p>
          <a:p>
            <a:pPr marL="0" indent="0">
              <a:lnSpc>
                <a:spcPct val="150000"/>
              </a:lnSpc>
              <a:spcBef>
                <a:spcPts val="1200"/>
              </a:spcBef>
              <a:buNone/>
            </a:pPr>
            <a:r>
              <a:rPr lang="en-US" sz="3600" dirty="0"/>
              <a:t>Tables can have </a:t>
            </a:r>
            <a:r>
              <a:rPr lang="en-US" sz="3600" dirty="0" smtClean="0"/>
              <a:t>metadata</a:t>
            </a:r>
            <a:endParaRPr lang="en-US" sz="3600" dirty="0"/>
          </a:p>
        </p:txBody>
      </p:sp>
    </p:spTree>
    <p:extLst>
      <p:ext uri="{BB962C8B-B14F-4D97-AF65-F5344CB8AC3E}">
        <p14:creationId xmlns:p14="http://schemas.microsoft.com/office/powerpoint/2010/main" val="410255192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smtClean="0"/>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en-US" sz="2800" dirty="0">
                <a:latin typeface="+mj-lt"/>
              </a:rPr>
              <a:t>Reduce storage costs</a:t>
            </a:r>
          </a:p>
          <a:p>
            <a:pPr marL="336076" lvl="1" indent="0">
              <a:lnSpc>
                <a:spcPct val="150000"/>
              </a:lnSpc>
              <a:buNone/>
            </a:pPr>
            <a:r>
              <a:rPr lang="en-US" sz="2800" dirty="0">
                <a:latin typeface="+mj-lt"/>
              </a:rPr>
              <a:t>Simplify storage management</a:t>
            </a:r>
          </a:p>
          <a:p>
            <a:pPr marL="336076" lvl="1" indent="0">
              <a:lnSpc>
                <a:spcPct val="150000"/>
              </a:lnSpc>
              <a:buNone/>
            </a:pPr>
            <a:r>
              <a:rPr lang="en-US" sz="2800" dirty="0">
                <a:latin typeface="+mj-lt"/>
              </a:rPr>
              <a:t>Improve disaster recovery capability and efficiency</a:t>
            </a:r>
          </a:p>
          <a:p>
            <a:pPr marL="336076" lvl="1" indent="0">
              <a:lnSpc>
                <a:spcPct val="150000"/>
              </a:lnSpc>
              <a:buNone/>
            </a:pPr>
            <a:r>
              <a:rPr lang="en-US" sz="2800" dirty="0">
                <a:latin typeface="+mj-lt"/>
              </a:rPr>
              <a:t>Provide data mobility</a:t>
            </a:r>
            <a:r>
              <a:rPr lang="en-US" sz="2800" dirty="0" smtClean="0">
                <a:latin typeface="+mj-lt"/>
              </a:rPr>
              <a:t>.</a:t>
            </a:r>
            <a:endParaRPr lang="en-US" sz="2800" dirty="0">
              <a:latin typeface="+mj-lt"/>
            </a:endParaRPr>
          </a:p>
        </p:txBody>
      </p:sp>
    </p:spTree>
    <p:extLst>
      <p:ext uri="{BB962C8B-B14F-4D97-AF65-F5344CB8AC3E}">
        <p14:creationId xmlns:p14="http://schemas.microsoft.com/office/powerpoint/2010/main" val="3128967483"/>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Page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a:t>
            </a:r>
            <a:r>
              <a:rPr lang="en-US" sz="3200" dirty="0" smtClean="0"/>
              <a:t>workloads</a:t>
            </a:r>
          </a:p>
          <a:p>
            <a:pPr marL="0" indent="0" defTabSz="914099" fontAlgn="base">
              <a:spcAft>
                <a:spcPts val="1200"/>
              </a:spcAft>
              <a:buNone/>
            </a:pPr>
            <a:r>
              <a:rPr lang="en-US" sz="3200" dirty="0" smtClean="0"/>
              <a:t>Each </a:t>
            </a:r>
            <a:r>
              <a:rPr lang="en-US" sz="3200" dirty="0"/>
              <a:t>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a:t>
            </a:r>
            <a:r>
              <a:rPr lang="en-US" sz="3200" dirty="0" smtClean="0"/>
              <a:t>leases</a:t>
            </a:r>
            <a:endParaRPr lang="en-US" sz="3200" dirty="0"/>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Blob Storage Concepts</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t>
            </a:r>
            <a:r>
              <a:rPr lang="en-US" sz="2000" dirty="0" smtClean="0">
                <a:solidFill>
                  <a:srgbClr val="FFFFFF">
                    <a:alpha val="99000"/>
                  </a:srgbClr>
                </a:solidFill>
                <a:latin typeface="Consolas" pitchFamily="49" charset="0"/>
                <a:cs typeface="Consolas" pitchFamily="49" charset="0"/>
              </a:rPr>
              <a:t>://{account}.</a:t>
            </a:r>
            <a:r>
              <a:rPr lang="en-US" sz="2000" i="1" dirty="0" smtClean="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container</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/{blobname</a:t>
            </a:r>
            <a:r>
              <a:rPr lang="en-US" sz="2000" dirty="0">
                <a:solidFill>
                  <a:srgbClr val="FFFFFF">
                    <a:alpha val="99000"/>
                  </a:srgbClr>
                </a:solidFill>
                <a:latin typeface="Consolas" pitchFamily="49" charset="0"/>
                <a:cs typeface="Consolas" pitchFamily="49" charset="0"/>
              </a:rPr>
              <a:t>}</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Pages/Blocks</a:t>
            </a:r>
            <a:endParaRPr lang="en-US" sz="2800" dirty="0">
              <a:solidFill>
                <a:srgbClr val="595959">
                  <a:alpha val="98824"/>
                </a:srgbClr>
              </a:solidFill>
              <a:latin typeface="Segoe UI Light" pitchFamily="34" charset="0"/>
            </a:endParaRP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fee586e5-3c92-48eb-9898-42915e590ada"/>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131</TotalTime>
  <Words>5825</Words>
  <Application>Microsoft Macintosh PowerPoint</Application>
  <PresentationFormat>Widescreen</PresentationFormat>
  <Paragraphs>980</Paragraphs>
  <Slides>79</Slides>
  <Notes>70</Notes>
  <HiddenSlides>23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Calibri</vt:lpstr>
      <vt:lpstr>Consolas</vt:lpstr>
      <vt:lpstr>Courier New</vt:lpstr>
      <vt:lpstr>Segoe UI</vt:lpstr>
      <vt:lpstr>Segoe UI Light</vt:lpstr>
      <vt:lpstr>Wingdings</vt:lpstr>
      <vt:lpstr>Arial</vt:lpstr>
      <vt:lpstr>1_Azure Event</vt:lpstr>
      <vt:lpstr>Azure Data Storage</vt:lpstr>
      <vt:lpstr>Agenda</vt:lpstr>
      <vt:lpstr>Azure Storage Architecture</vt:lpstr>
      <vt:lpstr>Blobs</vt:lpstr>
      <vt:lpstr>Microsoft Azure Storage Blob</vt:lpstr>
      <vt:lpstr>Two Types of Blobs Under the Hood</vt:lpstr>
      <vt:lpstr>Block Blob</vt:lpstr>
      <vt:lpstr>Page Blob</vt:lpstr>
      <vt:lpstr>Blob Storage Concepts</vt:lpstr>
      <vt:lpstr>Demo</vt:lpstr>
      <vt:lpstr>Blob Details – Containers</vt:lpstr>
      <vt:lpstr>Blob Details – Containers</vt:lpstr>
      <vt:lpstr>Blob Details – Throughput</vt:lpstr>
      <vt:lpstr>Blob Details – Main Web Service Operations</vt:lpstr>
      <vt:lpstr>Demo: Interacting with Blobs Through Code</vt:lpstr>
      <vt:lpstr>Blob Details</vt:lpstr>
      <vt:lpstr>Demo: Blob Metadata</vt:lpstr>
      <vt:lpstr>Blob Details – Blob always accessed by name</vt:lpstr>
      <vt:lpstr>Blob Details</vt:lpstr>
      <vt:lpstr>Blob sample listing</vt:lpstr>
      <vt:lpstr>Blob sample listing full response</vt:lpstr>
      <vt:lpstr>Blob sample listing with maxresults</vt:lpstr>
      <vt:lpstr>Blob sample listing with maxresults</vt:lpstr>
      <vt:lpstr>Uploading a Block Blob</vt:lpstr>
      <vt:lpstr>Blob block uploading benefits</vt:lpstr>
      <vt:lpstr>Page Blob – Random Read/Write</vt:lpstr>
      <vt:lpstr>Page Blob – Random Read/Write</vt:lpstr>
      <vt:lpstr>Shared Access Signatures</vt:lpstr>
      <vt:lpstr>Shared Access Signatures – Two broad approaches</vt:lpstr>
      <vt:lpstr>Shared Access Signatures – Revocation</vt:lpstr>
      <vt:lpstr>Shared Access Signatures – Ad Hoc Signatures</vt:lpstr>
      <vt:lpstr>Shared Access Signatures – Ad Hoc Signatures</vt:lpstr>
      <vt:lpstr>Shared Access Signatures Ad Hoc Signatures</vt:lpstr>
      <vt:lpstr>Store Access Policy – Policy Based Signatures</vt:lpstr>
      <vt:lpstr>Store Access Policy – Policy Based Signatures</vt:lpstr>
      <vt:lpstr>Store Access Policy – Policy Based Signatures</vt:lpstr>
      <vt:lpstr>Store Access Policy Policy Based Signatures</vt:lpstr>
      <vt:lpstr>Demo: Shared Access Signatures</vt:lpstr>
      <vt:lpstr>Files</vt:lpstr>
      <vt:lpstr>Microsoft Azure Storage Files</vt:lpstr>
      <vt:lpstr>Azure Files – Customer Quotes </vt:lpstr>
      <vt:lpstr>Sharing Files – The old way</vt:lpstr>
      <vt:lpstr>Azure Files</vt:lpstr>
      <vt:lpstr>Azure Files – Usage</vt:lpstr>
      <vt:lpstr>Queues</vt:lpstr>
      <vt:lpstr>Microsoft Azure Storage Queue</vt:lpstr>
      <vt:lpstr>Why use a Queue?</vt:lpstr>
      <vt:lpstr>Queue Components</vt:lpstr>
      <vt:lpstr>Queue URL format</vt:lpstr>
      <vt:lpstr>Queue URL format</vt:lpstr>
      <vt:lpstr>Demo: Faster Web Applications with queues using asynchronous workloads </vt:lpstr>
      <vt:lpstr>PowerPoint Presentation</vt:lpstr>
      <vt:lpstr>Queue Considerations</vt:lpstr>
      <vt:lpstr>Queue Considerations</vt:lpstr>
      <vt:lpstr>Demo: Queues in Code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vt:lpstr>
      <vt:lpstr>Table Storage Details</vt:lpstr>
      <vt:lpstr>StorSimple</vt:lpstr>
      <vt:lpstr>Microsoft Azure StorSimple</vt:lpstr>
      <vt:lpstr>PowerPoint Presentation</vt:lpstr>
      <vt:lpstr>StorSimple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Sebastian Pederiva</cp:lastModifiedBy>
  <cp:revision>21</cp:revision>
  <cp:lastPrinted>2014-03-26T17:46:13Z</cp:lastPrinted>
  <dcterms:created xsi:type="dcterms:W3CDTF">2015-04-27T13:37:32Z</dcterms:created>
  <dcterms:modified xsi:type="dcterms:W3CDTF">2016-01-07T02:18:37Z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